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6"/>
  </p:notesMasterIdLst>
  <p:handoutMasterIdLst>
    <p:handoutMasterId r:id="rId7"/>
  </p:handoutMasterIdLst>
  <p:sldIdLst>
    <p:sldId id="297" r:id="rId2"/>
    <p:sldId id="377" r:id="rId3"/>
    <p:sldId id="378" r:id="rId4"/>
    <p:sldId id="267" r:id="rId5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5995" userDrawn="1">
          <p15:clr>
            <a:srgbClr val="A4A3A4"/>
          </p15:clr>
        </p15:guide>
        <p15:guide id="3" pos="245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5" pos="31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185E"/>
    <a:srgbClr val="7698D4"/>
    <a:srgbClr val="E9E0F8"/>
    <a:srgbClr val="CCECFF"/>
    <a:srgbClr val="FFD966"/>
    <a:srgbClr val="D80F16"/>
    <a:srgbClr val="F8CBAD"/>
    <a:srgbClr val="BDD7EE"/>
    <a:srgbClr val="C5DCF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52" autoAdjust="0"/>
    <p:restoredTop sz="95480" autoAdjust="0"/>
  </p:normalViewPr>
  <p:slideViewPr>
    <p:cSldViewPr snapToGrid="0" showGuides="1">
      <p:cViewPr varScale="1">
        <p:scale>
          <a:sx n="78" d="100"/>
          <a:sy n="78" d="100"/>
        </p:scale>
        <p:origin x="108" y="810"/>
      </p:cViewPr>
      <p:guideLst>
        <p:guide orient="horz" pos="527"/>
        <p:guide pos="5995"/>
        <p:guide pos="245"/>
        <p:guide orient="horz" pos="4065"/>
        <p:guide pos="31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3216" y="53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736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1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r">
              <a:defRPr sz="1200"/>
            </a:lvl1pPr>
          </a:lstStyle>
          <a:p>
            <a:fld id="{0EEAD38A-FBDC-4BD2-9456-34B9C4C0BFF0}" type="datetimeFigureOut">
              <a:rPr lang="ko-KR" altLang="en-US" smtClean="0"/>
              <a:t>2019-04-15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03" tIns="44152" rIns="88303" bIns="441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vert="horz" lIns="88303" tIns="44152" rIns="88303" bIns="44152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r">
              <a:defRPr sz="1200"/>
            </a:lvl1pPr>
          </a:lstStyle>
          <a:p>
            <a:fld id="{1FD0991F-3C34-45F4-9D65-247F754834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08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5050" cy="3354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0991F-3C34-45F4-9D65-247F7548343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873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335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6880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559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657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113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851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67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288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500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5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9611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 userDrawn="1"/>
        </p:nvGrpSpPr>
        <p:grpSpPr>
          <a:xfrm>
            <a:off x="3" y="6718852"/>
            <a:ext cx="9910507" cy="139148"/>
            <a:chOff x="1" y="6718852"/>
            <a:chExt cx="12197547" cy="139148"/>
          </a:xfrm>
        </p:grpSpPr>
        <p:sp>
          <p:nvSpPr>
            <p:cNvPr id="10" name="직사각형 9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63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 flip="none" rotWithShape="1">
              <a:gsLst>
                <a:gs pos="0">
                  <a:srgbClr val="D90E15"/>
                </a:gs>
                <a:gs pos="89000">
                  <a:schemeClr val="accent2">
                    <a:lumMod val="97000"/>
                    <a:lumOff val="3000"/>
                  </a:schemeClr>
                </a:gs>
                <a:gs pos="100000">
                  <a:srgbClr val="F8AC2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63" dirty="0"/>
            </a:p>
          </p:txBody>
        </p:sp>
      </p:grpSp>
      <p:sp>
        <p:nvSpPr>
          <p:cNvPr id="13" name="직사각형 12"/>
          <p:cNvSpPr/>
          <p:nvPr userDrawn="1"/>
        </p:nvSpPr>
        <p:spPr>
          <a:xfrm>
            <a:off x="0" y="1"/>
            <a:ext cx="9910509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24881" y="339632"/>
            <a:ext cx="891669" cy="151389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4248250" y="6683824"/>
            <a:ext cx="1491114" cy="1799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69" dirty="0">
                <a:solidFill>
                  <a:schemeClr val="bg1"/>
                </a:solidFill>
              </a:rPr>
              <a:t>ALT Co., Ltd. Confidential &amp; Proprietary</a:t>
            </a:r>
            <a:endParaRPr lang="ko-KR" altLang="en-US" sz="569" dirty="0">
              <a:solidFill>
                <a:schemeClr val="bg1"/>
              </a:solidFill>
            </a:endParaRPr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8123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656" y="6666145"/>
            <a:ext cx="609348" cy="168279"/>
          </a:xfrm>
          <a:prstGeom prst="rect">
            <a:avLst/>
          </a:prstGeom>
        </p:spPr>
        <p:txBody>
          <a:bodyPr anchor="ctr"/>
          <a:lstStyle>
            <a:lvl1pPr algn="ctr">
              <a:defRPr sz="65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1pPr>
          </a:lstStyle>
          <a:p>
            <a:r>
              <a:rPr lang="en-US" altLang="ko-KR" dirty="0"/>
              <a:t>- </a:t>
            </a:r>
            <a:fld id="{9A8D28F3-A2ED-4523-9ECD-D22DA720889C}" type="slidenum">
              <a:rPr lang="ko-KR" altLang="en-US" smtClean="0"/>
              <a:pPr/>
              <a:t>‹#›</a:t>
            </a:fld>
            <a:r>
              <a:rPr lang="ko-KR" altLang="en-US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926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605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60" r:id="rId13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5173" y="2290452"/>
            <a:ext cx="7834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[Eagle] Issue Report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113" y="4617964"/>
            <a:ext cx="1955108" cy="524081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2926555" y="5260129"/>
            <a:ext cx="4093158" cy="253508"/>
            <a:chOff x="4061070" y="5710523"/>
            <a:chExt cx="5037732" cy="312010"/>
          </a:xfrm>
        </p:grpSpPr>
        <p:cxnSp>
          <p:nvCxnSpPr>
            <p:cNvPr id="12" name="직선 연결선 11"/>
            <p:cNvCxnSpPr/>
            <p:nvPr/>
          </p:nvCxnSpPr>
          <p:spPr>
            <a:xfrm>
              <a:off x="4072955" y="5710523"/>
              <a:ext cx="50100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061070" y="5719492"/>
              <a:ext cx="2247558" cy="3030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50000"/>
                    </a:schemeClr>
                  </a:solidFill>
                </a:rPr>
                <a:t>Department  </a:t>
              </a:r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</a:rPr>
                <a:t>Strategic Planning</a:t>
              </a:r>
              <a:endParaRPr lang="ko-KR" alt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57437" y="5719492"/>
              <a:ext cx="1024343" cy="3030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>
                      <a:lumMod val="50000"/>
                    </a:schemeClr>
                  </a:solidFill>
                </a:rPr>
                <a:t>Issued Date </a:t>
              </a:r>
              <a:endParaRPr lang="ko-KR" altLang="en-US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45484" y="5718790"/>
              <a:ext cx="953318" cy="3030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50000"/>
                    </a:schemeClr>
                  </a:solidFill>
                  <a:cs typeface="Arial" panose="020B0604020202020204" pitchFamily="34" charset="0"/>
                </a:rPr>
                <a:t>2019.04.15</a:t>
              </a:r>
              <a:endParaRPr lang="ko-KR" altLang="en-US" sz="1000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 rot="5400000">
            <a:off x="-2615385" y="3258322"/>
            <a:ext cx="5572125" cy="341356"/>
            <a:chOff x="1" y="6718852"/>
            <a:chExt cx="12197547" cy="139148"/>
          </a:xfrm>
        </p:grpSpPr>
        <p:sp>
          <p:nvSpPr>
            <p:cNvPr id="56" name="직사각형 55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63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 flip="none" rotWithShape="1">
              <a:gsLst>
                <a:gs pos="0">
                  <a:srgbClr val="D90E15"/>
                </a:gs>
                <a:gs pos="89000">
                  <a:schemeClr val="accent2">
                    <a:lumMod val="97000"/>
                    <a:lumOff val="3000"/>
                  </a:schemeClr>
                </a:gs>
                <a:gs pos="100000">
                  <a:srgbClr val="F8AC2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63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0" y="0"/>
            <a:ext cx="388938" cy="6857996"/>
          </a:xfrm>
          <a:prstGeom prst="rect">
            <a:avLst/>
          </a:prstGeom>
          <a:solidFill>
            <a:srgbClr val="C00C3F">
              <a:alpha val="80000"/>
            </a:srgbClr>
          </a:solidFill>
          <a:ln>
            <a:solidFill>
              <a:srgbClr val="9014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</p:spTree>
    <p:extLst>
      <p:ext uri="{BB962C8B-B14F-4D97-AF65-F5344CB8AC3E}">
        <p14:creationId xmlns:p14="http://schemas.microsoft.com/office/powerpoint/2010/main" val="248534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540487A-F888-4A10-BBE9-67EA61AE7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31D880-FCCC-4877-8820-9F19C79EEC53}"/>
              </a:ext>
            </a:extLst>
          </p:cNvPr>
          <p:cNvSpPr txBox="1"/>
          <p:nvPr/>
        </p:nvSpPr>
        <p:spPr>
          <a:xfrm>
            <a:off x="411480" y="114735"/>
            <a:ext cx="2077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[Eagle] Issue Report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AE22934D-67DE-4282-B142-6B3897B102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017439"/>
              </p:ext>
            </p:extLst>
          </p:nvPr>
        </p:nvGraphicFramePr>
        <p:xfrm>
          <a:off x="388937" y="997530"/>
          <a:ext cx="9131499" cy="5452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5684">
                  <a:extLst>
                    <a:ext uri="{9D8B030D-6E8A-4147-A177-3AD203B41FA5}">
                      <a16:colId xmlns:a16="http://schemas.microsoft.com/office/drawing/2014/main" val="1222422611"/>
                    </a:ext>
                  </a:extLst>
                </a:gridCol>
                <a:gridCol w="532841">
                  <a:extLst>
                    <a:ext uri="{9D8B030D-6E8A-4147-A177-3AD203B41FA5}">
                      <a16:colId xmlns:a16="http://schemas.microsoft.com/office/drawing/2014/main" val="3410150260"/>
                    </a:ext>
                  </a:extLst>
                </a:gridCol>
                <a:gridCol w="508235">
                  <a:extLst>
                    <a:ext uri="{9D8B030D-6E8A-4147-A177-3AD203B41FA5}">
                      <a16:colId xmlns:a16="http://schemas.microsoft.com/office/drawing/2014/main" val="3140515074"/>
                    </a:ext>
                  </a:extLst>
                </a:gridCol>
                <a:gridCol w="2896303">
                  <a:extLst>
                    <a:ext uri="{9D8B030D-6E8A-4147-A177-3AD203B41FA5}">
                      <a16:colId xmlns:a16="http://schemas.microsoft.com/office/drawing/2014/main" val="1121995255"/>
                    </a:ext>
                  </a:extLst>
                </a:gridCol>
                <a:gridCol w="2752436">
                  <a:extLst>
                    <a:ext uri="{9D8B030D-6E8A-4147-A177-3AD203B41FA5}">
                      <a16:colId xmlns:a16="http://schemas.microsoft.com/office/drawing/2014/main" val="363612696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40996954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50657518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65265514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Category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Issue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6678655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No.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Item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Version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Image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Contents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Assignment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Status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Reference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894590"/>
                  </a:ext>
                </a:extLst>
              </a:tr>
              <a:tr h="79200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01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Gift Box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1</a:t>
                      </a:r>
                      <a:r>
                        <a:rPr lang="en-US" altLang="ko-KR" sz="1000" baseline="30000" dirty="0">
                          <a:latin typeface="+mn-lt"/>
                        </a:rPr>
                        <a:t>st</a:t>
                      </a:r>
                      <a:r>
                        <a:rPr lang="en-US" altLang="ko-KR" sz="1000" dirty="0">
                          <a:latin typeface="+mn-lt"/>
                        </a:rPr>
                        <a:t> sample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171450" indent="-171450" algn="l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b="0" dirty="0">
                          <a:latin typeface="+mn-lt"/>
                        </a:rPr>
                        <a:t>Issue : Insufficient printing area</a:t>
                      </a:r>
                    </a:p>
                    <a:p>
                      <a:pPr marL="171450" indent="-171450" algn="l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dirty="0">
                          <a:latin typeface="+mn-lt"/>
                        </a:rPr>
                        <a:t>Improvement :</a:t>
                      </a:r>
                    </a:p>
                    <a:p>
                      <a:pPr marL="263525" indent="-171450" algn="l" defTabSz="914400" rtl="0" eaLnBrk="1" latinLnBrk="1" hangingPunct="1">
                        <a:buFontTx/>
                        <a:buChar char="-"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Orange print area expansion required</a:t>
                      </a:r>
                    </a:p>
                    <a:p>
                      <a:pPr marL="263525" indent="-171450" algn="l" defTabSz="914400" rtl="0" eaLnBrk="1" latinLnBrk="1" hangingPunct="1">
                        <a:buFontTx/>
                        <a:buChar char="-"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Applying improvement to design artwork v0.4</a:t>
                      </a:r>
                    </a:p>
                    <a:p>
                      <a:pPr marL="92075" indent="0" algn="l" defTabSz="914400" rtl="0" eaLnBrk="1" latinLnBrk="1" hangingPunct="1">
                        <a:buFontTx/>
                        <a:buNone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([Eagle_BFX-AT100]</a:t>
                      </a:r>
                    </a:p>
                    <a:p>
                      <a:pPr marL="92075" indent="0" algn="l" defTabSz="914400" rtl="0" eaLnBrk="1" latinLnBrk="1" hangingPunct="1">
                        <a:buFontTx/>
                        <a:buNone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Gift_Box_Design_v0.4_190412)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ALT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◑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lt"/>
                        </a:rPr>
                        <a:t>01. </a:t>
                      </a:r>
                      <a:r>
                        <a:rPr lang="en-US" altLang="ko-KR" sz="1000" dirty="0" err="1">
                          <a:latin typeface="+mn-lt"/>
                        </a:rPr>
                        <a:t>Eagle_gift</a:t>
                      </a:r>
                      <a:r>
                        <a:rPr lang="en-US" altLang="ko-KR" sz="1000" dirty="0">
                          <a:latin typeface="+mn-lt"/>
                        </a:rPr>
                        <a:t> </a:t>
                      </a:r>
                      <a:r>
                        <a:rPr lang="en-US" altLang="ko-KR" sz="1000" dirty="0" err="1">
                          <a:latin typeface="+mn-lt"/>
                        </a:rPr>
                        <a:t>box_upper</a:t>
                      </a:r>
                      <a:r>
                        <a:rPr lang="en-US" altLang="ko-KR" sz="1000" dirty="0">
                          <a:latin typeface="+mn-lt"/>
                        </a:rPr>
                        <a:t> side.jpg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5000137"/>
                  </a:ext>
                </a:extLst>
              </a:tr>
              <a:tr h="79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lt"/>
                        </a:rPr>
                        <a:t>AT100(Android)] Gift_Box_Design_v0.4_190412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2326901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02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Gift Box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1</a:t>
                      </a:r>
                      <a:r>
                        <a:rPr lang="en-US" altLang="ko-KR" sz="1000" baseline="30000" dirty="0">
                          <a:latin typeface="+mn-lt"/>
                        </a:rPr>
                        <a:t>st</a:t>
                      </a:r>
                      <a:r>
                        <a:rPr lang="en-US" altLang="ko-KR" sz="1000" dirty="0">
                          <a:latin typeface="+mn-lt"/>
                        </a:rPr>
                        <a:t> sample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b="0" dirty="0">
                          <a:latin typeface="+mn-lt"/>
                        </a:rPr>
                        <a:t>Issue : Poor print quality</a:t>
                      </a:r>
                    </a:p>
                    <a:p>
                      <a:pPr marL="171450" indent="-171450" algn="l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b="0" dirty="0">
                          <a:latin typeface="+mn-lt"/>
                        </a:rPr>
                        <a:t>Improvement :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FXN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○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lt"/>
                        </a:rPr>
                        <a:t>02. </a:t>
                      </a:r>
                      <a:r>
                        <a:rPr lang="en-US" altLang="ko-KR" sz="1000" dirty="0" err="1">
                          <a:latin typeface="+mn-lt"/>
                        </a:rPr>
                        <a:t>Eagle_gift</a:t>
                      </a:r>
                      <a:r>
                        <a:rPr lang="en-US" altLang="ko-KR" sz="1000" dirty="0">
                          <a:latin typeface="+mn-lt"/>
                        </a:rPr>
                        <a:t> box_bottom_icon.jpg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5760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03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Gift Box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1</a:t>
                      </a:r>
                      <a:r>
                        <a:rPr lang="en-US" altLang="ko-KR" sz="1000" baseline="30000" dirty="0">
                          <a:latin typeface="+mn-lt"/>
                        </a:rPr>
                        <a:t>st</a:t>
                      </a:r>
                      <a:r>
                        <a:rPr lang="en-US" altLang="ko-KR" sz="1000" dirty="0">
                          <a:latin typeface="+mn-lt"/>
                        </a:rPr>
                        <a:t> sample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b="0" dirty="0">
                          <a:latin typeface="+mn-lt"/>
                        </a:rPr>
                        <a:t>Issue : Poor print quality</a:t>
                      </a:r>
                    </a:p>
                    <a:p>
                      <a:pPr marL="171450" indent="-171450" algn="l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b="0" dirty="0">
                          <a:latin typeface="+mn-lt"/>
                        </a:rPr>
                        <a:t>Improvement :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FXN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○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lt"/>
                        </a:rPr>
                        <a:t>03. </a:t>
                      </a:r>
                      <a:r>
                        <a:rPr lang="en-US" altLang="ko-KR" sz="1000" dirty="0" err="1">
                          <a:latin typeface="+mn-lt"/>
                        </a:rPr>
                        <a:t>Eagle_gift</a:t>
                      </a:r>
                      <a:r>
                        <a:rPr lang="en-US" altLang="ko-KR" sz="1000" dirty="0">
                          <a:latin typeface="+mn-lt"/>
                        </a:rPr>
                        <a:t> </a:t>
                      </a:r>
                      <a:r>
                        <a:rPr lang="en-US" altLang="ko-KR" sz="1000" dirty="0" err="1">
                          <a:latin typeface="+mn-lt"/>
                        </a:rPr>
                        <a:t>box_upper</a:t>
                      </a:r>
                      <a:r>
                        <a:rPr lang="en-US" altLang="ko-KR" sz="1000" dirty="0">
                          <a:latin typeface="+mn-lt"/>
                        </a:rPr>
                        <a:t> side_text.jpg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1251787"/>
                  </a:ext>
                </a:extLst>
              </a:tr>
            </a:tbl>
          </a:graphicData>
        </a:graphic>
      </p:graphicFrame>
      <p:grpSp>
        <p:nvGrpSpPr>
          <p:cNvPr id="24" name="그룹 23">
            <a:extLst>
              <a:ext uri="{FF2B5EF4-FFF2-40B4-BE49-F238E27FC236}">
                <a16:creationId xmlns:a16="http://schemas.microsoft.com/office/drawing/2014/main" id="{14B60D61-981E-4E48-934B-FECA47D5D712}"/>
              </a:ext>
            </a:extLst>
          </p:cNvPr>
          <p:cNvGrpSpPr/>
          <p:nvPr/>
        </p:nvGrpSpPr>
        <p:grpSpPr>
          <a:xfrm>
            <a:off x="2204567" y="1663954"/>
            <a:ext cx="1969036" cy="1525083"/>
            <a:chOff x="1819035" y="923583"/>
            <a:chExt cx="1969036" cy="1525083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457B5251-5FAD-4538-9FAA-3C824F7B0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035" y="923583"/>
              <a:ext cx="970347" cy="1525083"/>
            </a:xfrm>
            <a:prstGeom prst="rect">
              <a:avLst/>
            </a:prstGeom>
          </p:spPr>
        </p:pic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8680575C-C43F-4D43-88EF-BD8C5CDA8200}"/>
                </a:ext>
              </a:extLst>
            </p:cNvPr>
            <p:cNvSpPr/>
            <p:nvPr/>
          </p:nvSpPr>
          <p:spPr>
            <a:xfrm>
              <a:off x="2537869" y="946009"/>
              <a:ext cx="373720" cy="148023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B87C7235-8C06-4225-B89D-101FBCAE75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262" b="75291"/>
            <a:stretch/>
          </p:blipFill>
          <p:spPr>
            <a:xfrm>
              <a:off x="3035739" y="946009"/>
              <a:ext cx="752332" cy="1480231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928D058-468E-4DA8-95A5-CC58DC3ADD60}"/>
              </a:ext>
            </a:extLst>
          </p:cNvPr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2019.04.15    v0.1</a:t>
            </a:r>
            <a:endParaRPr lang="ko-KR" altLang="en-US" sz="1000" dirty="0"/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9B0E8267-D84C-4F82-8044-D6EFF5620455}"/>
              </a:ext>
            </a:extLst>
          </p:cNvPr>
          <p:cNvGrpSpPr/>
          <p:nvPr/>
        </p:nvGrpSpPr>
        <p:grpSpPr>
          <a:xfrm>
            <a:off x="1816394" y="3394834"/>
            <a:ext cx="2663024" cy="1216684"/>
            <a:chOff x="1816394" y="3394834"/>
            <a:chExt cx="2663024" cy="1216684"/>
          </a:xfrm>
        </p:grpSpPr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1AFCB9A5-DE1F-4140-B579-2FD38B26D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394" y="3776391"/>
              <a:ext cx="1290332" cy="453571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ED602DE1-97EE-493D-B4DF-073662B7E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9085" y="3394834"/>
              <a:ext cx="1290333" cy="1216684"/>
            </a:xfrm>
            <a:prstGeom prst="rect">
              <a:avLst/>
            </a:prstGeom>
          </p:spPr>
        </p:pic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C16AE04D-ED77-4103-A30F-B77DA58C5CEA}"/>
              </a:ext>
            </a:extLst>
          </p:cNvPr>
          <p:cNvGrpSpPr/>
          <p:nvPr/>
        </p:nvGrpSpPr>
        <p:grpSpPr>
          <a:xfrm>
            <a:off x="1996309" y="5023111"/>
            <a:ext cx="2357209" cy="1344740"/>
            <a:chOff x="1816394" y="5023111"/>
            <a:chExt cx="2357209" cy="1344740"/>
          </a:xfrm>
        </p:grpSpPr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E6EBE997-1867-45A3-BC17-DDA776F72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6394" y="5381379"/>
              <a:ext cx="1290332" cy="610089"/>
            </a:xfrm>
            <a:prstGeom prst="rect">
              <a:avLst/>
            </a:prstGeom>
          </p:spPr>
        </p:pic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D7EAB575-83C3-45F6-A44D-35409E0EF5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227" b="40000"/>
            <a:stretch/>
          </p:blipFill>
          <p:spPr>
            <a:xfrm>
              <a:off x="3189085" y="5023111"/>
              <a:ext cx="984518" cy="1344740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0152FEA4-C4FC-486A-9E04-E32D2C38E2CA}"/>
              </a:ext>
            </a:extLst>
          </p:cNvPr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/>
              <a:t>○ </a:t>
            </a:r>
            <a:r>
              <a:rPr lang="en-US" altLang="ko-KR" sz="1000" dirty="0"/>
              <a:t>Open     </a:t>
            </a:r>
            <a:r>
              <a:rPr lang="ko-KR" altLang="en-US" sz="1000" dirty="0"/>
              <a:t>◑ </a:t>
            </a:r>
            <a:r>
              <a:rPr lang="en-US" altLang="ko-KR" sz="1000" dirty="0"/>
              <a:t>Improving     </a:t>
            </a:r>
            <a:r>
              <a:rPr lang="ko-KR" altLang="en-US" sz="1000" dirty="0"/>
              <a:t>● </a:t>
            </a:r>
            <a:r>
              <a:rPr lang="en-US" altLang="ko-KR" sz="1000" dirty="0"/>
              <a:t>Closed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756020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540487A-F888-4A10-BBE9-67EA61AE7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31D880-FCCC-4877-8820-9F19C79EEC53}"/>
              </a:ext>
            </a:extLst>
          </p:cNvPr>
          <p:cNvSpPr txBox="1"/>
          <p:nvPr/>
        </p:nvSpPr>
        <p:spPr>
          <a:xfrm>
            <a:off x="411480" y="114735"/>
            <a:ext cx="2077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[Eagle] Issue Report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AE22934D-67DE-4282-B142-6B3897B102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75390"/>
              </p:ext>
            </p:extLst>
          </p:nvPr>
        </p:nvGraphicFramePr>
        <p:xfrm>
          <a:off x="388937" y="997530"/>
          <a:ext cx="9131499" cy="52203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5684">
                  <a:extLst>
                    <a:ext uri="{9D8B030D-6E8A-4147-A177-3AD203B41FA5}">
                      <a16:colId xmlns:a16="http://schemas.microsoft.com/office/drawing/2014/main" val="1222422611"/>
                    </a:ext>
                  </a:extLst>
                </a:gridCol>
                <a:gridCol w="532841">
                  <a:extLst>
                    <a:ext uri="{9D8B030D-6E8A-4147-A177-3AD203B41FA5}">
                      <a16:colId xmlns:a16="http://schemas.microsoft.com/office/drawing/2014/main" val="3410150260"/>
                    </a:ext>
                  </a:extLst>
                </a:gridCol>
                <a:gridCol w="508235">
                  <a:extLst>
                    <a:ext uri="{9D8B030D-6E8A-4147-A177-3AD203B41FA5}">
                      <a16:colId xmlns:a16="http://schemas.microsoft.com/office/drawing/2014/main" val="3140515074"/>
                    </a:ext>
                  </a:extLst>
                </a:gridCol>
                <a:gridCol w="2896303">
                  <a:extLst>
                    <a:ext uri="{9D8B030D-6E8A-4147-A177-3AD203B41FA5}">
                      <a16:colId xmlns:a16="http://schemas.microsoft.com/office/drawing/2014/main" val="1121995255"/>
                    </a:ext>
                  </a:extLst>
                </a:gridCol>
                <a:gridCol w="2752436">
                  <a:extLst>
                    <a:ext uri="{9D8B030D-6E8A-4147-A177-3AD203B41FA5}">
                      <a16:colId xmlns:a16="http://schemas.microsoft.com/office/drawing/2014/main" val="3636126966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40996954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350657518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365265514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Category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Issue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6678655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No.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Item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Version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Image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Contents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Assignment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Status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lt"/>
                        </a:rPr>
                        <a:t>Reference</a:t>
                      </a:r>
                      <a:endParaRPr lang="ko-KR" altLang="en-US" sz="1000" b="1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894590"/>
                  </a:ext>
                </a:extLst>
              </a:tr>
              <a:tr h="16190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04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Gift Box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1</a:t>
                      </a:r>
                      <a:r>
                        <a:rPr lang="en-US" altLang="ko-KR" sz="1000" baseline="30000" dirty="0">
                          <a:latin typeface="+mn-lt"/>
                        </a:rPr>
                        <a:t>st</a:t>
                      </a:r>
                      <a:r>
                        <a:rPr lang="en-US" altLang="ko-KR" sz="1000" dirty="0">
                          <a:latin typeface="+mn-lt"/>
                        </a:rPr>
                        <a:t> sample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b="0" dirty="0">
                          <a:latin typeface="+mn-lt"/>
                        </a:rPr>
                        <a:t>Issue : Missing printing</a:t>
                      </a:r>
                      <a:r>
                        <a:rPr lang="ko-KR" altLang="en-US" sz="1000" b="0" dirty="0">
                          <a:latin typeface="+mn-lt"/>
                        </a:rPr>
                        <a:t> </a:t>
                      </a:r>
                      <a:endParaRPr lang="en-US" altLang="ko-KR" sz="1000" b="0" dirty="0">
                        <a:latin typeface="+mn-lt"/>
                      </a:endParaRPr>
                    </a:p>
                    <a:p>
                      <a:pPr marL="171450" indent="-171450" algn="l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dirty="0">
                          <a:latin typeface="+mn-lt"/>
                        </a:rPr>
                        <a:t>Improvement : 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FXN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○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lt"/>
                        </a:rPr>
                        <a:t>04. </a:t>
                      </a:r>
                      <a:r>
                        <a:rPr lang="en-US" altLang="ko-KR" sz="1000" dirty="0" err="1">
                          <a:latin typeface="+mn-lt"/>
                        </a:rPr>
                        <a:t>Eagle_gift</a:t>
                      </a:r>
                      <a:r>
                        <a:rPr lang="en-US" altLang="ko-KR" sz="1000" dirty="0">
                          <a:latin typeface="+mn-lt"/>
                        </a:rPr>
                        <a:t> box_side_label_attachment_guideline.jpg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5000137"/>
                  </a:ext>
                </a:extLst>
              </a:tr>
              <a:tr h="156027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05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Gift Box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1</a:t>
                      </a:r>
                      <a:r>
                        <a:rPr lang="en-US" altLang="ko-KR" sz="1000" baseline="30000" dirty="0">
                          <a:latin typeface="+mn-lt"/>
                        </a:rPr>
                        <a:t>st</a:t>
                      </a:r>
                      <a:r>
                        <a:rPr lang="en-US" altLang="ko-KR" sz="1000" dirty="0">
                          <a:latin typeface="+mn-lt"/>
                        </a:rPr>
                        <a:t> sample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171450" indent="-171450" algn="l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b="0" dirty="0">
                          <a:latin typeface="+mn-lt"/>
                        </a:rPr>
                        <a:t>Issue : Color difference compared to comparative model</a:t>
                      </a:r>
                    </a:p>
                    <a:p>
                      <a:pPr marL="171450" indent="-171450" algn="l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b="0" dirty="0">
                          <a:latin typeface="+mn-lt"/>
                        </a:rPr>
                        <a:t>Improvement</a:t>
                      </a:r>
                      <a:r>
                        <a:rPr lang="ko-KR" altLang="en-US" sz="1000" b="0" dirty="0">
                          <a:latin typeface="+mn-lt"/>
                        </a:rPr>
                        <a:t> </a:t>
                      </a:r>
                      <a:r>
                        <a:rPr lang="en-US" altLang="ko-KR" sz="1000" b="0" dirty="0">
                          <a:latin typeface="+mn-lt"/>
                        </a:rPr>
                        <a:t>:</a:t>
                      </a:r>
                      <a:r>
                        <a:rPr lang="ko-KR" altLang="en-US" sz="1000" b="0" dirty="0">
                          <a:latin typeface="+mn-lt"/>
                        </a:rPr>
                        <a:t> </a:t>
                      </a:r>
                      <a:r>
                        <a:rPr lang="en-US" altLang="ko-KR" sz="1000" b="0" dirty="0">
                          <a:latin typeface="+mn-lt"/>
                        </a:rPr>
                        <a:t> 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3525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Applying improvement to design artwork v0.4</a:t>
                      </a:r>
                    </a:p>
                    <a:p>
                      <a:pPr marL="263525" indent="-171450" algn="l" defTabSz="914400" rtl="0" eaLnBrk="1" latinLnBrk="1" hangingPunct="1">
                        <a:buFontTx/>
                        <a:buChar char="-"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Color change with PANTONE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158C</a:t>
                      </a:r>
                    </a:p>
                    <a:p>
                      <a:pPr marL="263525" indent="-171450" algn="l" defTabSz="914400" rtl="0" eaLnBrk="1" latinLnBrk="1" hangingPunct="1">
                        <a:buFontTx/>
                        <a:buChar char="-"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Applying improvement to design artwork v0.4 ([Eagle_BFX-AT100]</a:t>
                      </a:r>
                    </a:p>
                    <a:p>
                      <a:pPr marL="92075" indent="0" algn="l" defTabSz="914400" rtl="0" eaLnBrk="1" latinLnBrk="1" hangingPunct="1">
                        <a:buFontTx/>
                        <a:buNone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Gift_Box_Design_v0.4_190412)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+mn-lt"/>
                        </a:rPr>
                        <a:t>ALT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◑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lt"/>
                        </a:rPr>
                        <a:t>05. </a:t>
                      </a:r>
                      <a:r>
                        <a:rPr lang="en-US" altLang="ko-KR" sz="1000" dirty="0" err="1">
                          <a:latin typeface="+mn-lt"/>
                        </a:rPr>
                        <a:t>Eagle_gift</a:t>
                      </a:r>
                      <a:r>
                        <a:rPr lang="en-US" altLang="ko-KR" sz="1000" dirty="0">
                          <a:latin typeface="+mn-lt"/>
                        </a:rPr>
                        <a:t> box_color_comparison.jpg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5760"/>
                  </a:ext>
                </a:extLst>
              </a:tr>
              <a:tr h="14122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n-lt"/>
                        </a:rPr>
                        <a:t>[Eagle_BFX-AT100(Android)] Gift_Box_Design_v0.4_190412</a:t>
                      </a:r>
                      <a:endParaRPr lang="ko-KR" altLang="en-US" sz="1000" dirty="0">
                        <a:latin typeface="+mn-lt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882711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928D058-468E-4DA8-95A5-CC58DC3ADD60}"/>
              </a:ext>
            </a:extLst>
          </p:cNvPr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2019.04.15    v0.1</a:t>
            </a:r>
            <a:endParaRPr lang="ko-KR" altLang="en-US" sz="1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52FEA4-C4FC-486A-9E04-E32D2C38E2CA}"/>
              </a:ext>
            </a:extLst>
          </p:cNvPr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/>
              <a:t>○ </a:t>
            </a:r>
            <a:r>
              <a:rPr lang="en-US" altLang="ko-KR" sz="1000" dirty="0"/>
              <a:t>Open     </a:t>
            </a:r>
            <a:r>
              <a:rPr lang="ko-KR" altLang="en-US" sz="1000" dirty="0"/>
              <a:t>◑ </a:t>
            </a:r>
            <a:r>
              <a:rPr lang="en-US" altLang="ko-KR" sz="1000" dirty="0"/>
              <a:t>Improving     </a:t>
            </a:r>
            <a:r>
              <a:rPr lang="ko-KR" altLang="en-US" sz="1000" dirty="0"/>
              <a:t>● </a:t>
            </a:r>
            <a:r>
              <a:rPr lang="en-US" altLang="ko-KR" sz="1000" dirty="0"/>
              <a:t>Closed</a:t>
            </a:r>
            <a:endParaRPr lang="ko-KR" altLang="en-US" sz="1000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D011804-C814-4DB2-92CC-2155E725D44F}"/>
              </a:ext>
            </a:extLst>
          </p:cNvPr>
          <p:cNvGrpSpPr/>
          <p:nvPr/>
        </p:nvGrpSpPr>
        <p:grpSpPr>
          <a:xfrm>
            <a:off x="2061117" y="1646951"/>
            <a:ext cx="2206083" cy="1562930"/>
            <a:chOff x="1644557" y="1626631"/>
            <a:chExt cx="2206083" cy="1562930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5EAC1D75-9400-4023-863B-9815EFA54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1441" y="2435597"/>
              <a:ext cx="2129199" cy="744270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06682348-32CD-41D6-A23C-818A052B35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21441" y="1673123"/>
              <a:ext cx="2129199" cy="72614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C66DF5-1C6E-49E2-84F1-DB8D565CA602}"/>
                </a:ext>
              </a:extLst>
            </p:cNvPr>
            <p:cNvSpPr txBox="1"/>
            <p:nvPr/>
          </p:nvSpPr>
          <p:spPr>
            <a:xfrm>
              <a:off x="1644557" y="1626631"/>
              <a:ext cx="12955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i="1" dirty="0">
                  <a:solidFill>
                    <a:srgbClr val="FF0000"/>
                  </a:solidFill>
                </a:rPr>
                <a:t>Design artwork</a:t>
              </a:r>
              <a:endParaRPr lang="ko-KR" altLang="en-US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F73A0E1-80B7-496A-BD9B-695AA92B87F9}"/>
                </a:ext>
              </a:extLst>
            </p:cNvPr>
            <p:cNvSpPr txBox="1"/>
            <p:nvPr/>
          </p:nvSpPr>
          <p:spPr>
            <a:xfrm>
              <a:off x="1644557" y="2415277"/>
              <a:ext cx="9271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i="1" dirty="0">
                  <a:solidFill>
                    <a:srgbClr val="FF0000"/>
                  </a:solidFill>
                </a:rPr>
                <a:t>1</a:t>
              </a:r>
              <a:r>
                <a:rPr lang="en-US" altLang="ko-KR" sz="1400" i="1" baseline="30000" dirty="0">
                  <a:solidFill>
                    <a:srgbClr val="FF0000"/>
                  </a:solidFill>
                </a:rPr>
                <a:t>st</a:t>
              </a:r>
              <a:r>
                <a:rPr lang="en-US" altLang="ko-KR" sz="1400" i="1" dirty="0">
                  <a:solidFill>
                    <a:srgbClr val="FF0000"/>
                  </a:solidFill>
                </a:rPr>
                <a:t> sample</a:t>
              </a:r>
              <a:endParaRPr lang="ko-KR" altLang="en-US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9FB6146-37BF-4E86-A728-67E3793BFAE8}"/>
                </a:ext>
              </a:extLst>
            </p:cNvPr>
            <p:cNvSpPr/>
            <p:nvPr/>
          </p:nvSpPr>
          <p:spPr>
            <a:xfrm>
              <a:off x="3453570" y="1948770"/>
              <a:ext cx="373720" cy="46650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5CDEEB9-BB6F-441C-9751-8117FF4B2562}"/>
                </a:ext>
              </a:extLst>
            </p:cNvPr>
            <p:cNvSpPr/>
            <p:nvPr/>
          </p:nvSpPr>
          <p:spPr>
            <a:xfrm>
              <a:off x="3453570" y="2723054"/>
              <a:ext cx="373720" cy="46650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55174D94-3B91-46F9-9D22-C4B5413ECE14}"/>
              </a:ext>
            </a:extLst>
          </p:cNvPr>
          <p:cNvGrpSpPr/>
          <p:nvPr/>
        </p:nvGrpSpPr>
        <p:grpSpPr>
          <a:xfrm>
            <a:off x="1741677" y="3570085"/>
            <a:ext cx="2779606" cy="2095819"/>
            <a:chOff x="1741677" y="3570085"/>
            <a:chExt cx="2779606" cy="2095819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04669F22-7B1C-479A-AE35-06832849F171}"/>
                </a:ext>
              </a:extLst>
            </p:cNvPr>
            <p:cNvGrpSpPr/>
            <p:nvPr/>
          </p:nvGrpSpPr>
          <p:grpSpPr>
            <a:xfrm>
              <a:off x="1741677" y="3570085"/>
              <a:ext cx="2779606" cy="2095819"/>
              <a:chOff x="1758559" y="3421074"/>
              <a:chExt cx="2911358" cy="2195160"/>
            </a:xfrm>
          </p:grpSpPr>
          <p:pic>
            <p:nvPicPr>
              <p:cNvPr id="26" name="그림 25">
                <a:extLst>
                  <a:ext uri="{FF2B5EF4-FFF2-40B4-BE49-F238E27FC236}">
                    <a16:creationId xmlns:a16="http://schemas.microsoft.com/office/drawing/2014/main" id="{F3D372C5-5F05-4B76-B605-6AB42D5247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8559" y="3421074"/>
                <a:ext cx="1212692" cy="2195160"/>
              </a:xfrm>
              <a:prstGeom prst="rect">
                <a:avLst/>
              </a:prstGeom>
            </p:spPr>
          </p:pic>
          <p:pic>
            <p:nvPicPr>
              <p:cNvPr id="27" name="그림 26">
                <a:extLst>
                  <a:ext uri="{FF2B5EF4-FFF2-40B4-BE49-F238E27FC236}">
                    <a16:creationId xmlns:a16="http://schemas.microsoft.com/office/drawing/2014/main" id="{527D0AA8-E1F8-42F0-A18A-FDA407A149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70342" y="3438391"/>
                <a:ext cx="1599575" cy="1015557"/>
              </a:xfrm>
              <a:prstGeom prst="rect">
                <a:avLst/>
              </a:prstGeom>
            </p:spPr>
          </p:pic>
          <p:pic>
            <p:nvPicPr>
              <p:cNvPr id="35" name="그림 34">
                <a:extLst>
                  <a:ext uri="{FF2B5EF4-FFF2-40B4-BE49-F238E27FC236}">
                    <a16:creationId xmlns:a16="http://schemas.microsoft.com/office/drawing/2014/main" id="{7C7C07B1-BFCB-4EF8-903B-1660B9F8D6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904" b="6052"/>
              <a:stretch/>
            </p:blipFill>
            <p:spPr>
              <a:xfrm>
                <a:off x="3045393" y="4518654"/>
                <a:ext cx="1624524" cy="954100"/>
              </a:xfrm>
              <a:prstGeom prst="rect">
                <a:avLst/>
              </a:prstGeom>
            </p:spPr>
          </p:pic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F701FC0-06A1-43D7-AEF5-F752D322228D}"/>
                </a:ext>
              </a:extLst>
            </p:cNvPr>
            <p:cNvSpPr txBox="1"/>
            <p:nvPr/>
          </p:nvSpPr>
          <p:spPr>
            <a:xfrm>
              <a:off x="1857026" y="3927537"/>
              <a:ext cx="9271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i="1" dirty="0">
                  <a:solidFill>
                    <a:srgbClr val="FF0000"/>
                  </a:solidFill>
                </a:rPr>
                <a:t>1</a:t>
              </a:r>
              <a:r>
                <a:rPr lang="en-US" altLang="ko-KR" sz="1400" i="1" baseline="30000" dirty="0">
                  <a:solidFill>
                    <a:srgbClr val="FF0000"/>
                  </a:solidFill>
                </a:rPr>
                <a:t>st</a:t>
              </a:r>
              <a:r>
                <a:rPr lang="en-US" altLang="ko-KR" sz="1400" i="1" dirty="0">
                  <a:solidFill>
                    <a:srgbClr val="FF0000"/>
                  </a:solidFill>
                </a:rPr>
                <a:t> sample</a:t>
              </a:r>
              <a:endParaRPr lang="ko-KR" altLang="en-US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5647B8D-B42C-469E-94F5-E47082DFACF2}"/>
                </a:ext>
              </a:extLst>
            </p:cNvPr>
            <p:cNvSpPr txBox="1"/>
            <p:nvPr/>
          </p:nvSpPr>
          <p:spPr>
            <a:xfrm>
              <a:off x="1857026" y="4992140"/>
              <a:ext cx="8987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i="1" dirty="0">
                  <a:solidFill>
                    <a:srgbClr val="FF0000"/>
                  </a:solidFill>
                </a:rPr>
                <a:t>Reference</a:t>
              </a:r>
              <a:endParaRPr lang="ko-KR" altLang="en-US" sz="1400" i="1" dirty="0">
                <a:solidFill>
                  <a:srgbClr val="FF0000"/>
                </a:solidFill>
              </a:endParaRPr>
            </a:p>
          </p:txBody>
        </p:sp>
        <p:sp>
          <p:nvSpPr>
            <p:cNvPr id="11" name="화살표: 오른쪽 10">
              <a:extLst>
                <a:ext uri="{FF2B5EF4-FFF2-40B4-BE49-F238E27FC236}">
                  <a16:creationId xmlns:a16="http://schemas.microsoft.com/office/drawing/2014/main" id="{56848373-E317-4B02-A385-C6CD550BDA61}"/>
                </a:ext>
              </a:extLst>
            </p:cNvPr>
            <p:cNvSpPr/>
            <p:nvPr/>
          </p:nvSpPr>
          <p:spPr>
            <a:xfrm>
              <a:off x="2678338" y="3598337"/>
              <a:ext cx="304501" cy="295803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화살표: 오른쪽 39">
              <a:extLst>
                <a:ext uri="{FF2B5EF4-FFF2-40B4-BE49-F238E27FC236}">
                  <a16:creationId xmlns:a16="http://schemas.microsoft.com/office/drawing/2014/main" id="{AD3537AD-9F60-4B6C-B3B2-8224A2968647}"/>
                </a:ext>
              </a:extLst>
            </p:cNvPr>
            <p:cNvSpPr/>
            <p:nvPr/>
          </p:nvSpPr>
          <p:spPr>
            <a:xfrm>
              <a:off x="2678338" y="4592570"/>
              <a:ext cx="304501" cy="295803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3896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>
              <a:latin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3198" y="5978556"/>
            <a:ext cx="1343865" cy="4789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299" y="854942"/>
            <a:ext cx="5279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cs typeface="Arial" panose="020B0604020202020204" pitchFamily="34" charset="0"/>
              </a:rPr>
              <a:t>Thank you.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59" y="1099353"/>
            <a:ext cx="5407304" cy="465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74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13794</TotalTime>
  <Words>290</Words>
  <Application>Microsoft Office PowerPoint</Application>
  <PresentationFormat>A4 용지(210x297mm)</PresentationFormat>
  <Paragraphs>88</Paragraphs>
  <Slides>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1" baseType="lpstr">
      <vt:lpstr>Arial Unicode MS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bylee;ALT</dc:creator>
  <cp:lastModifiedBy>Lee Boyeon</cp:lastModifiedBy>
  <cp:revision>767</cp:revision>
  <cp:lastPrinted>2017-10-18T09:41:05Z</cp:lastPrinted>
  <dcterms:created xsi:type="dcterms:W3CDTF">2017-09-06T04:56:33Z</dcterms:created>
  <dcterms:modified xsi:type="dcterms:W3CDTF">2019-04-15T07:30:35Z</dcterms:modified>
</cp:coreProperties>
</file>